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0" r:id="rId2"/>
    <p:sldId id="258" r:id="rId3"/>
    <p:sldId id="261" r:id="rId4"/>
    <p:sldId id="259" r:id="rId5"/>
  </p:sldIdLst>
  <p:sldSz cx="6858000" cy="9144000" type="screen4x3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92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1608" y="-22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B0CC2-F8F4-43CA-B001-D3A9F39A1E9F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D015B-6876-4AF1-91FE-E8426FE70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2729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D015B-6876-4AF1-91FE-E8426FE701BA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4232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014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08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2631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84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595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044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115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710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586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55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564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426BD-2094-4C22-A02A-55F219686C6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7B140-AA2E-418A-932E-300812E748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665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tmp"/><Relationship Id="rId4" Type="http://schemas.openxmlformats.org/officeDocument/2006/relationships/image" Target="../media/image7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tm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405729" y="807785"/>
            <a:ext cx="5981994" cy="3583896"/>
          </a:xfrm>
          <a:prstGeom prst="round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4000" b="1" dirty="0" smtClean="0">
                <a:latin typeface="+mj-lt"/>
              </a:rPr>
              <a:t>Guía rápida para la utilización de MIDO en Línea.  </a:t>
            </a:r>
            <a:endParaRPr lang="es-ES" sz="4000" b="1" dirty="0">
              <a:latin typeface="+mj-lt"/>
            </a:endParaRPr>
          </a:p>
        </p:txBody>
      </p:sp>
      <p:pic>
        <p:nvPicPr>
          <p:cNvPr id="6" name="Imagen 5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651" y="4040487"/>
            <a:ext cx="4574213" cy="378691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7" name="CuadroTexto 6"/>
          <p:cNvSpPr txBox="1"/>
          <p:nvPr/>
        </p:nvSpPr>
        <p:spPr>
          <a:xfrm>
            <a:off x="5176713" y="7921837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1400" i="1" dirty="0" smtClean="0">
                <a:solidFill>
                  <a:schemeClr val="bg1">
                    <a:lumMod val="50000"/>
                  </a:schemeClr>
                </a:solidFill>
              </a:rPr>
              <a:t>2019</a:t>
            </a:r>
            <a:endParaRPr lang="es-ES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225911" y="355002"/>
            <a:ext cx="6368527" cy="8584603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614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622155" y="181852"/>
            <a:ext cx="5981994" cy="443689"/>
          </a:xfrm>
          <a:prstGeom prst="round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2400" b="1" dirty="0" smtClean="0"/>
              <a:t>MIDO en Línea</a:t>
            </a:r>
            <a:endParaRPr lang="es-ES" sz="2400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3" t="13150" r="51667" b="23840"/>
          <a:stretch/>
        </p:blipFill>
        <p:spPr>
          <a:xfrm>
            <a:off x="242231" y="394813"/>
            <a:ext cx="764809" cy="679831"/>
          </a:xfrm>
          <a:prstGeom prst="rect">
            <a:avLst/>
          </a:prstGeom>
          <a:ln w="57150">
            <a:solidFill>
              <a:srgbClr val="009999"/>
            </a:solidFill>
          </a:ln>
        </p:spPr>
      </p:pic>
      <p:sp>
        <p:nvSpPr>
          <p:cNvPr id="6" name="Rectángulo redondeado 5"/>
          <p:cNvSpPr/>
          <p:nvPr/>
        </p:nvSpPr>
        <p:spPr>
          <a:xfrm>
            <a:off x="242231" y="2195518"/>
            <a:ext cx="1900894" cy="1828316"/>
          </a:xfrm>
          <a:prstGeom prst="roundRect">
            <a:avLst>
              <a:gd name="adj" fmla="val 1351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redondeado 6"/>
          <p:cNvSpPr/>
          <p:nvPr/>
        </p:nvSpPr>
        <p:spPr>
          <a:xfrm>
            <a:off x="2370666" y="2195518"/>
            <a:ext cx="4233482" cy="1828316"/>
          </a:xfrm>
          <a:prstGeom prst="roundRect">
            <a:avLst>
              <a:gd name="adj" fmla="val 552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83" y="2321135"/>
            <a:ext cx="1389905" cy="686268"/>
          </a:xfrm>
          <a:prstGeom prst="rect">
            <a:avLst/>
          </a:prstGeom>
        </p:spPr>
      </p:pic>
      <p:sp>
        <p:nvSpPr>
          <p:cNvPr id="15" name="Rectángulo redondeado 14"/>
          <p:cNvSpPr/>
          <p:nvPr/>
        </p:nvSpPr>
        <p:spPr>
          <a:xfrm>
            <a:off x="242229" y="4577919"/>
            <a:ext cx="1900894" cy="1166663"/>
          </a:xfrm>
          <a:prstGeom prst="roundRect">
            <a:avLst>
              <a:gd name="adj" fmla="val 1351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redondeado 15"/>
          <p:cNvSpPr/>
          <p:nvPr/>
        </p:nvSpPr>
        <p:spPr>
          <a:xfrm>
            <a:off x="2370664" y="4577919"/>
            <a:ext cx="4233482" cy="1166663"/>
          </a:xfrm>
          <a:prstGeom prst="roundRect">
            <a:avLst>
              <a:gd name="adj" fmla="val 552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redondeado 16"/>
          <p:cNvSpPr/>
          <p:nvPr/>
        </p:nvSpPr>
        <p:spPr>
          <a:xfrm>
            <a:off x="242229" y="4149451"/>
            <a:ext cx="6361917" cy="2629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600" b="1" dirty="0" smtClean="0"/>
              <a:t>2.- Funcionalidad MIDO </a:t>
            </a:r>
            <a:endParaRPr lang="es-ES" sz="1600" b="1" dirty="0"/>
          </a:p>
        </p:txBody>
      </p:sp>
      <p:sp>
        <p:nvSpPr>
          <p:cNvPr id="18" name="Rectángulo redondeado 17"/>
          <p:cNvSpPr/>
          <p:nvPr/>
        </p:nvSpPr>
        <p:spPr>
          <a:xfrm>
            <a:off x="242229" y="1807001"/>
            <a:ext cx="6361917" cy="2629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600" b="1" dirty="0" smtClean="0"/>
              <a:t>1.- Experto MIDO Adultos </a:t>
            </a:r>
            <a:endParaRPr lang="es-ES" sz="1600" b="1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70666" y="2345136"/>
            <a:ext cx="42334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400" dirty="0" smtClean="0"/>
              <a:t>Ingreso con clave proporcionada por las autoridades </a:t>
            </a:r>
          </a:p>
          <a:p>
            <a:pPr marL="285750" indent="-285750">
              <a:buClr>
                <a:srgbClr val="009999"/>
              </a:buClr>
              <a:buFont typeface="Arial" panose="020B0604020202020204" pitchFamily="34" charset="0"/>
              <a:buChar char="•"/>
            </a:pPr>
            <a:endParaRPr lang="es-419" sz="1400" dirty="0" smtClean="0"/>
          </a:p>
          <a:p>
            <a:pPr marL="285750" indent="-285750"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400" dirty="0" smtClean="0"/>
              <a:t>Login con accesos para el experto con el Folio obtenido en la certificación del curso y correo con el que se registro en la plataforma.</a:t>
            </a:r>
          </a:p>
          <a:p>
            <a:pPr marL="285750" indent="-285750">
              <a:buClr>
                <a:srgbClr val="009999"/>
              </a:buClr>
              <a:buFont typeface="Arial" panose="020B0604020202020204" pitchFamily="34" charset="0"/>
              <a:buChar char="•"/>
            </a:pPr>
            <a:endParaRPr lang="es-ES" sz="1400" dirty="0"/>
          </a:p>
        </p:txBody>
      </p:sp>
      <p:sp>
        <p:nvSpPr>
          <p:cNvPr id="20" name="CuadroTexto 19"/>
          <p:cNvSpPr txBox="1"/>
          <p:nvPr/>
        </p:nvSpPr>
        <p:spPr>
          <a:xfrm>
            <a:off x="2370665" y="4881480"/>
            <a:ext cx="4233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9999"/>
              </a:buClr>
              <a:buFont typeface="Wingdings" panose="05000000000000000000" pitchFamily="2" charset="2"/>
              <a:buChar char="v"/>
            </a:pPr>
            <a:r>
              <a:rPr lang="es-419" sz="1400" dirty="0" smtClean="0"/>
              <a:t>Ingreso a MIDO Adulto con </a:t>
            </a:r>
            <a:r>
              <a:rPr lang="es-419" sz="1400" b="1" dirty="0" smtClean="0"/>
              <a:t>5 apartados </a:t>
            </a:r>
          </a:p>
        </p:txBody>
      </p:sp>
      <p:sp>
        <p:nvSpPr>
          <p:cNvPr id="23" name="Rectángulo redondeado 22"/>
          <p:cNvSpPr/>
          <p:nvPr/>
        </p:nvSpPr>
        <p:spPr>
          <a:xfrm>
            <a:off x="242229" y="1296472"/>
            <a:ext cx="6361917" cy="38491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419" sz="1600" b="1" dirty="0" smtClean="0">
                <a:solidFill>
                  <a:schemeClr val="tx1"/>
                </a:solidFill>
              </a:rPr>
              <a:t>Ingreso</a:t>
            </a:r>
            <a:endParaRPr lang="es-ES" sz="1600" b="1" dirty="0">
              <a:solidFill>
                <a:schemeClr val="tx1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26" y="3212927"/>
            <a:ext cx="1356818" cy="66993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2" t="36801" r="67560" b="38924"/>
          <a:stretch/>
        </p:blipFill>
        <p:spPr>
          <a:xfrm>
            <a:off x="555998" y="6049071"/>
            <a:ext cx="1273357" cy="1275684"/>
          </a:xfrm>
          <a:prstGeom prst="rect">
            <a:avLst/>
          </a:prstGeom>
        </p:spPr>
      </p:pic>
      <p:sp>
        <p:nvSpPr>
          <p:cNvPr id="25" name="Rectángulo redondeado 24"/>
          <p:cNvSpPr/>
          <p:nvPr/>
        </p:nvSpPr>
        <p:spPr>
          <a:xfrm>
            <a:off x="242229" y="5892838"/>
            <a:ext cx="1900894" cy="1465391"/>
          </a:xfrm>
          <a:prstGeom prst="roundRect">
            <a:avLst>
              <a:gd name="adj" fmla="val 1351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Rectángulo redondeado 25"/>
          <p:cNvSpPr/>
          <p:nvPr/>
        </p:nvSpPr>
        <p:spPr>
          <a:xfrm>
            <a:off x="2370664" y="5892838"/>
            <a:ext cx="4233482" cy="1465391"/>
          </a:xfrm>
          <a:prstGeom prst="roundRect">
            <a:avLst>
              <a:gd name="adj" fmla="val 552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CuadroTexto 28"/>
          <p:cNvSpPr txBox="1"/>
          <p:nvPr/>
        </p:nvSpPr>
        <p:spPr>
          <a:xfrm>
            <a:off x="2370665" y="6102139"/>
            <a:ext cx="42334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9999"/>
              </a:buClr>
              <a:buFont typeface="+mj-lt"/>
              <a:buAutoNum type="arabicPeriod"/>
            </a:pPr>
            <a:r>
              <a:rPr lang="es-419" sz="1400" b="1" dirty="0" smtClean="0"/>
              <a:t>MIDO de primera vez y/o seguimiento</a:t>
            </a:r>
          </a:p>
          <a:p>
            <a:pPr marL="800100" lvl="1" indent="-342900"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400" dirty="0" smtClean="0"/>
              <a:t>Obesidad </a:t>
            </a:r>
          </a:p>
          <a:p>
            <a:pPr marL="800100" lvl="1" indent="-342900"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400" dirty="0" smtClean="0"/>
              <a:t>Hipertensión </a:t>
            </a:r>
          </a:p>
          <a:p>
            <a:pPr marL="800100" lvl="1" indent="-342900"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400" dirty="0" smtClean="0"/>
              <a:t>Diabetes </a:t>
            </a:r>
          </a:p>
          <a:p>
            <a:pPr marL="800100" lvl="1" indent="-342900"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400" dirty="0" smtClean="0"/>
              <a:t>Otras mediciones  </a:t>
            </a:r>
          </a:p>
        </p:txBody>
      </p:sp>
      <p:sp>
        <p:nvSpPr>
          <p:cNvPr id="30" name="Rectángulo redondeado 29"/>
          <p:cNvSpPr/>
          <p:nvPr/>
        </p:nvSpPr>
        <p:spPr>
          <a:xfrm>
            <a:off x="242229" y="7467883"/>
            <a:ext cx="1900894" cy="1465391"/>
          </a:xfrm>
          <a:prstGeom prst="roundRect">
            <a:avLst>
              <a:gd name="adj" fmla="val 1351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Rectángulo redondeado 30"/>
          <p:cNvSpPr/>
          <p:nvPr/>
        </p:nvSpPr>
        <p:spPr>
          <a:xfrm>
            <a:off x="2370664" y="7467883"/>
            <a:ext cx="4233482" cy="1465391"/>
          </a:xfrm>
          <a:prstGeom prst="roundRect">
            <a:avLst>
              <a:gd name="adj" fmla="val 552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40" t="36565" r="51268" b="38804"/>
          <a:stretch/>
        </p:blipFill>
        <p:spPr>
          <a:xfrm>
            <a:off x="540997" y="7535949"/>
            <a:ext cx="1324876" cy="1339252"/>
          </a:xfrm>
          <a:prstGeom prst="rect">
            <a:avLst/>
          </a:prstGeom>
        </p:spPr>
      </p:pic>
      <p:sp>
        <p:nvSpPr>
          <p:cNvPr id="34" name="CuadroTexto 33"/>
          <p:cNvSpPr txBox="1"/>
          <p:nvPr/>
        </p:nvSpPr>
        <p:spPr>
          <a:xfrm>
            <a:off x="2370665" y="7605611"/>
            <a:ext cx="4233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9999"/>
              </a:buClr>
              <a:buFont typeface="+mj-lt"/>
              <a:buAutoNum type="arabicPeriod" startAt="2"/>
            </a:pPr>
            <a:r>
              <a:rPr lang="es-419" sz="1400" b="1" dirty="0" smtClean="0"/>
              <a:t>MIDO de confirmación</a:t>
            </a:r>
          </a:p>
          <a:p>
            <a:pPr marL="342900" indent="-342900">
              <a:buClr>
                <a:srgbClr val="009999"/>
              </a:buClr>
              <a:buFont typeface="+mj-lt"/>
              <a:buAutoNum type="arabicPeriod" startAt="2"/>
            </a:pPr>
            <a:endParaRPr lang="es-419" sz="1400" dirty="0" smtClean="0"/>
          </a:p>
          <a:p>
            <a:pPr marL="800100" lvl="1" indent="-342900"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400" dirty="0" smtClean="0"/>
              <a:t>Hipertensión </a:t>
            </a:r>
          </a:p>
          <a:p>
            <a:pPr marL="800100" lvl="1" indent="-342900"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400" dirty="0" smtClean="0"/>
              <a:t>Diabetes </a:t>
            </a:r>
          </a:p>
        </p:txBody>
      </p:sp>
      <p:pic>
        <p:nvPicPr>
          <p:cNvPr id="24" name="Imagen 23" descr="Recorte de pantalla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92" y="4710804"/>
            <a:ext cx="1805925" cy="9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05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622155" y="181852"/>
            <a:ext cx="5981994" cy="443689"/>
          </a:xfrm>
          <a:prstGeom prst="round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2400" b="1" dirty="0"/>
              <a:t>MIDO en Línea</a:t>
            </a:r>
            <a:endParaRPr lang="es-ES" sz="2400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3" t="13150" r="51667" b="23840"/>
          <a:stretch/>
        </p:blipFill>
        <p:spPr>
          <a:xfrm>
            <a:off x="242231" y="394813"/>
            <a:ext cx="764809" cy="679831"/>
          </a:xfrm>
          <a:prstGeom prst="rect">
            <a:avLst/>
          </a:prstGeom>
          <a:ln w="57150">
            <a:solidFill>
              <a:srgbClr val="009999"/>
            </a:solidFill>
          </a:ln>
        </p:spPr>
      </p:pic>
      <p:sp>
        <p:nvSpPr>
          <p:cNvPr id="25" name="Rectángulo redondeado 24"/>
          <p:cNvSpPr/>
          <p:nvPr/>
        </p:nvSpPr>
        <p:spPr>
          <a:xfrm>
            <a:off x="242232" y="1574225"/>
            <a:ext cx="1900894" cy="1465391"/>
          </a:xfrm>
          <a:prstGeom prst="roundRect">
            <a:avLst>
              <a:gd name="adj" fmla="val 1351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Rectángulo redondeado 25"/>
          <p:cNvSpPr/>
          <p:nvPr/>
        </p:nvSpPr>
        <p:spPr>
          <a:xfrm>
            <a:off x="2370667" y="1574225"/>
            <a:ext cx="4233482" cy="1465391"/>
          </a:xfrm>
          <a:prstGeom prst="roundRect">
            <a:avLst>
              <a:gd name="adj" fmla="val 552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Rectángulo redondeado 29"/>
          <p:cNvSpPr/>
          <p:nvPr/>
        </p:nvSpPr>
        <p:spPr>
          <a:xfrm>
            <a:off x="242232" y="4317056"/>
            <a:ext cx="1900894" cy="1465391"/>
          </a:xfrm>
          <a:prstGeom prst="roundRect">
            <a:avLst>
              <a:gd name="adj" fmla="val 1351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Rectángulo redondeado 30"/>
          <p:cNvSpPr/>
          <p:nvPr/>
        </p:nvSpPr>
        <p:spPr>
          <a:xfrm>
            <a:off x="2370667" y="4317056"/>
            <a:ext cx="4233482" cy="1465391"/>
          </a:xfrm>
          <a:prstGeom prst="roundRect">
            <a:avLst>
              <a:gd name="adj" fmla="val 552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CuadroTexto 33"/>
          <p:cNvSpPr txBox="1"/>
          <p:nvPr/>
        </p:nvSpPr>
        <p:spPr>
          <a:xfrm>
            <a:off x="2370668" y="4454784"/>
            <a:ext cx="4233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9999"/>
              </a:buClr>
              <a:buFont typeface="+mj-lt"/>
              <a:buAutoNum type="arabicPeriod" startAt="4"/>
            </a:pPr>
            <a:r>
              <a:rPr lang="es-419" sz="1400" b="1" dirty="0" smtClean="0"/>
              <a:t>Hoja diaria de detecciones </a:t>
            </a:r>
          </a:p>
          <a:p>
            <a:pPr marL="342900" indent="-342900">
              <a:buClr>
                <a:srgbClr val="009999"/>
              </a:buClr>
              <a:buFont typeface="+mj-lt"/>
              <a:buAutoNum type="arabicPeriod" startAt="4"/>
            </a:pPr>
            <a:endParaRPr lang="es-419" sz="1400" dirty="0" smtClean="0"/>
          </a:p>
          <a:p>
            <a:pPr marL="800100" lvl="1" indent="-342900"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400" dirty="0" smtClean="0"/>
              <a:t>SINBA</a:t>
            </a:r>
          </a:p>
          <a:p>
            <a:pPr marL="800100" lvl="1" indent="-342900"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400" dirty="0" smtClean="0"/>
              <a:t>SIS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2370665" y="1785860"/>
            <a:ext cx="42334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9999"/>
              </a:buClr>
              <a:buFont typeface="+mj-lt"/>
              <a:buAutoNum type="arabicPeriod" startAt="3"/>
            </a:pPr>
            <a:r>
              <a:rPr lang="es-419" sz="1400" b="1" dirty="0" smtClean="0"/>
              <a:t>Personas confirmadas y pendientes de Ingreso a tratamiento</a:t>
            </a:r>
          </a:p>
          <a:p>
            <a:pPr marL="800100" lvl="1" indent="-342900"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400" dirty="0" smtClean="0"/>
              <a:t>Obesidad </a:t>
            </a:r>
          </a:p>
          <a:p>
            <a:pPr marL="800100" lvl="1" indent="-342900"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400" dirty="0" smtClean="0"/>
              <a:t>Hipertensión </a:t>
            </a:r>
          </a:p>
          <a:p>
            <a:pPr marL="800100" lvl="1" indent="-342900"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400" dirty="0" smtClean="0"/>
              <a:t>Diabetes </a:t>
            </a:r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30" t="36772" r="34879" b="38844"/>
          <a:stretch/>
        </p:blipFill>
        <p:spPr>
          <a:xfrm>
            <a:off x="501683" y="1644508"/>
            <a:ext cx="1360469" cy="1325809"/>
          </a:xfrm>
          <a:prstGeom prst="rect">
            <a:avLst/>
          </a:prstGeom>
        </p:spPr>
      </p:pic>
      <p:pic>
        <p:nvPicPr>
          <p:cNvPr id="3" name="Imagen 2" descr="Recorte de pantalla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5" r="12279" b="32178"/>
          <a:stretch/>
        </p:blipFill>
        <p:spPr>
          <a:xfrm>
            <a:off x="527452" y="4373277"/>
            <a:ext cx="1379538" cy="1381527"/>
          </a:xfrm>
          <a:prstGeom prst="rect">
            <a:avLst/>
          </a:prstGeom>
        </p:spPr>
      </p:pic>
      <p:sp>
        <p:nvSpPr>
          <p:cNvPr id="35" name="Rectángulo redondeado 34"/>
          <p:cNvSpPr/>
          <p:nvPr/>
        </p:nvSpPr>
        <p:spPr>
          <a:xfrm>
            <a:off x="242231" y="6068372"/>
            <a:ext cx="1900894" cy="2169053"/>
          </a:xfrm>
          <a:prstGeom prst="roundRect">
            <a:avLst>
              <a:gd name="adj" fmla="val 1351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Rectángulo redondeado 35"/>
          <p:cNvSpPr/>
          <p:nvPr/>
        </p:nvSpPr>
        <p:spPr>
          <a:xfrm>
            <a:off x="2370666" y="6068372"/>
            <a:ext cx="4233482" cy="2169053"/>
          </a:xfrm>
          <a:prstGeom prst="roundRect">
            <a:avLst>
              <a:gd name="adj" fmla="val 552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CuadroTexto 36"/>
          <p:cNvSpPr txBox="1"/>
          <p:nvPr/>
        </p:nvSpPr>
        <p:spPr>
          <a:xfrm>
            <a:off x="2370667" y="6206100"/>
            <a:ext cx="42334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9999"/>
              </a:buClr>
              <a:buFont typeface="+mj-lt"/>
              <a:buAutoNum type="arabicPeriod" startAt="5"/>
            </a:pPr>
            <a:r>
              <a:rPr lang="es-419" sz="1400" b="1" dirty="0" smtClean="0"/>
              <a:t>Reportes</a:t>
            </a:r>
          </a:p>
          <a:p>
            <a:pPr marL="342900" indent="-342900">
              <a:buClr>
                <a:srgbClr val="009999"/>
              </a:buClr>
              <a:buFont typeface="+mj-lt"/>
              <a:buAutoNum type="arabicPeriod" startAt="5"/>
            </a:pPr>
            <a:endParaRPr lang="es-419" sz="1400" dirty="0" smtClean="0"/>
          </a:p>
          <a:p>
            <a:pPr marL="800100" lvl="1" indent="-342900"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400" dirty="0" smtClean="0"/>
              <a:t>Registro de personas valoradas</a:t>
            </a:r>
          </a:p>
          <a:p>
            <a:pPr marL="800100" lvl="1" indent="-342900"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400" dirty="0" smtClean="0"/>
              <a:t>Resultados en la unidad de salud </a:t>
            </a:r>
          </a:p>
          <a:p>
            <a:pPr marL="800100" lvl="1" indent="-342900"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400" dirty="0" smtClean="0"/>
              <a:t>Análisis de las valoraciones </a:t>
            </a:r>
          </a:p>
          <a:p>
            <a:pPr marL="800100" lvl="1" indent="-342900"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400" dirty="0" smtClean="0"/>
              <a:t>Personas con citas de seguimiento </a:t>
            </a:r>
          </a:p>
          <a:p>
            <a:pPr marL="800100" lvl="1" indent="-342900"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400" dirty="0" smtClean="0"/>
              <a:t>Personas sin diagnostico previo con una enfermedad detectada </a:t>
            </a:r>
          </a:p>
          <a:p>
            <a:pPr marL="800100" lvl="1" indent="-342900"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400" dirty="0" smtClean="0"/>
              <a:t>Consulta de </a:t>
            </a:r>
            <a:r>
              <a:rPr lang="es-419" sz="1400" dirty="0" err="1" smtClean="0"/>
              <a:t>MIDO´s</a:t>
            </a:r>
            <a:r>
              <a:rPr lang="es-419" sz="1400" dirty="0" smtClean="0"/>
              <a:t> realizados </a:t>
            </a:r>
          </a:p>
        </p:txBody>
      </p:sp>
      <p:pic>
        <p:nvPicPr>
          <p:cNvPr id="9" name="Imagen 8" descr="Recorte de pantall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11" y="6472957"/>
            <a:ext cx="1438612" cy="1359882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242232" y="3325541"/>
            <a:ext cx="6361913" cy="738664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400" b="1" dirty="0">
                <a:solidFill>
                  <a:srgbClr val="399CA1"/>
                </a:solidFill>
                <a:latin typeface="Barlow Semi Condensed"/>
              </a:rPr>
              <a:t>Hoja diaria de detecciones SINBA-SIS-DET-P</a:t>
            </a:r>
          </a:p>
          <a:p>
            <a:pPr algn="ctr"/>
            <a:r>
              <a:rPr lang="es-MX" sz="1400" dirty="0">
                <a:solidFill>
                  <a:srgbClr val="4A5F70"/>
                </a:solidFill>
                <a:latin typeface="Barlow Semi Condensed"/>
              </a:rPr>
              <a:t>Este reporte le permite acceder a la hoja diaria de detecciones de la Unidad de Salud.</a:t>
            </a:r>
            <a:endParaRPr lang="es-MX" sz="1400" b="0" i="0" dirty="0">
              <a:solidFill>
                <a:srgbClr val="4A5F70"/>
              </a:solidFill>
              <a:effectLst/>
              <a:latin typeface="Barlow Semi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131277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622155" y="181852"/>
            <a:ext cx="5981994" cy="443689"/>
          </a:xfrm>
          <a:prstGeom prst="round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2400" b="1" dirty="0"/>
              <a:t>MIDO en Línea</a:t>
            </a:r>
            <a:endParaRPr lang="es-ES" sz="2400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3" t="13150" r="51667" b="23840"/>
          <a:stretch/>
        </p:blipFill>
        <p:spPr>
          <a:xfrm>
            <a:off x="242231" y="394813"/>
            <a:ext cx="764809" cy="679831"/>
          </a:xfrm>
          <a:prstGeom prst="rect">
            <a:avLst/>
          </a:prstGeom>
          <a:ln w="57150">
            <a:solidFill>
              <a:srgbClr val="009999"/>
            </a:solidFill>
          </a:ln>
        </p:spPr>
      </p:pic>
      <p:sp>
        <p:nvSpPr>
          <p:cNvPr id="12" name="Rectángulo redondeado 11"/>
          <p:cNvSpPr/>
          <p:nvPr/>
        </p:nvSpPr>
        <p:spPr>
          <a:xfrm>
            <a:off x="237763" y="1599122"/>
            <a:ext cx="1900894" cy="1166663"/>
          </a:xfrm>
          <a:prstGeom prst="roundRect">
            <a:avLst>
              <a:gd name="adj" fmla="val 1351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redondeado 12"/>
          <p:cNvSpPr/>
          <p:nvPr/>
        </p:nvSpPr>
        <p:spPr>
          <a:xfrm>
            <a:off x="2366198" y="1599122"/>
            <a:ext cx="4233482" cy="1166663"/>
          </a:xfrm>
          <a:prstGeom prst="roundRect">
            <a:avLst>
              <a:gd name="adj" fmla="val 552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redondeado 13"/>
          <p:cNvSpPr/>
          <p:nvPr/>
        </p:nvSpPr>
        <p:spPr>
          <a:xfrm>
            <a:off x="237762" y="1246227"/>
            <a:ext cx="6361917" cy="2629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600" b="1" dirty="0" smtClean="0"/>
              <a:t> Vínculo con SIC</a:t>
            </a:r>
            <a:endParaRPr lang="es-ES" sz="1600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2366199" y="1902683"/>
            <a:ext cx="4233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9999"/>
              </a:buClr>
              <a:buFont typeface="Wingdings" panose="05000000000000000000" pitchFamily="2" charset="2"/>
              <a:buChar char="v"/>
            </a:pPr>
            <a:r>
              <a:rPr lang="es-419" sz="1400" dirty="0" smtClean="0"/>
              <a:t>Vínculo entre MIDOv4.0  y SIC para asegurar el continuo de la atención </a:t>
            </a:r>
          </a:p>
        </p:txBody>
      </p:sp>
      <p:sp>
        <p:nvSpPr>
          <p:cNvPr id="17" name="Rectángulo redondeado 16"/>
          <p:cNvSpPr/>
          <p:nvPr/>
        </p:nvSpPr>
        <p:spPr>
          <a:xfrm>
            <a:off x="1200528" y="754425"/>
            <a:ext cx="5409430" cy="38491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419" sz="1600" b="1" dirty="0" smtClean="0">
                <a:solidFill>
                  <a:schemeClr val="tx1"/>
                </a:solidFill>
              </a:rPr>
              <a:t>Ingreso a tratamiento </a:t>
            </a:r>
            <a:endParaRPr lang="es-ES" sz="1600" b="1" dirty="0">
              <a:solidFill>
                <a:schemeClr val="tx1"/>
              </a:solidFill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3" t="13150" r="51667" b="23840"/>
          <a:stretch/>
        </p:blipFill>
        <p:spPr>
          <a:xfrm>
            <a:off x="275109" y="1799162"/>
            <a:ext cx="925419" cy="822595"/>
          </a:xfrm>
          <a:prstGeom prst="rect">
            <a:avLst/>
          </a:prstGeom>
          <a:ln w="57150">
            <a:noFill/>
          </a:ln>
        </p:spPr>
      </p:pic>
      <p:cxnSp>
        <p:nvCxnSpPr>
          <p:cNvPr id="6" name="Conector recto 5"/>
          <p:cNvCxnSpPr/>
          <p:nvPr/>
        </p:nvCxnSpPr>
        <p:spPr>
          <a:xfrm flipV="1">
            <a:off x="1002575" y="1799162"/>
            <a:ext cx="316151" cy="816419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3" t="13150" r="51667" b="40700"/>
          <a:stretch/>
        </p:blipFill>
        <p:spPr>
          <a:xfrm>
            <a:off x="345555" y="3277284"/>
            <a:ext cx="1803381" cy="1174061"/>
          </a:xfrm>
          <a:prstGeom prst="rect">
            <a:avLst/>
          </a:prstGeom>
          <a:ln w="57150">
            <a:noFill/>
          </a:ln>
        </p:spPr>
      </p:pic>
      <p:pic>
        <p:nvPicPr>
          <p:cNvPr id="1028" name="Picture 4" descr="computer, connect, internet, world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355" y="2859303"/>
            <a:ext cx="1709289" cy="170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onnecting, data, gps, internet, mobile, signal, ui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13568">
            <a:off x="1861233" y="3743492"/>
            <a:ext cx="964849" cy="964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connecting, data, gps, internet, mobile, signal, ui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30924">
            <a:off x="3988084" y="3753838"/>
            <a:ext cx="964849" cy="964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ángulo redondeado 27"/>
          <p:cNvSpPr/>
          <p:nvPr/>
        </p:nvSpPr>
        <p:spPr>
          <a:xfrm>
            <a:off x="248042" y="2859390"/>
            <a:ext cx="6361916" cy="1884784"/>
          </a:xfrm>
          <a:prstGeom prst="roundRect">
            <a:avLst>
              <a:gd name="adj" fmla="val 552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2" name="Imagen 3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1" t="25447" r="34972" b="35049"/>
          <a:stretch/>
        </p:blipFill>
        <p:spPr>
          <a:xfrm>
            <a:off x="1382641" y="1936262"/>
            <a:ext cx="640984" cy="552848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1" t="25447" r="34972" b="35049"/>
          <a:stretch/>
        </p:blipFill>
        <p:spPr>
          <a:xfrm>
            <a:off x="5051060" y="3471940"/>
            <a:ext cx="1135541" cy="979405"/>
          </a:xfrm>
          <a:prstGeom prst="rect">
            <a:avLst/>
          </a:prstGeom>
        </p:spPr>
      </p:pic>
      <p:pic>
        <p:nvPicPr>
          <p:cNvPr id="2" name="Imagen 1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41" y="4914516"/>
            <a:ext cx="6351638" cy="167107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33" name="Rectángulo redondeado 32"/>
          <p:cNvSpPr/>
          <p:nvPr/>
        </p:nvSpPr>
        <p:spPr>
          <a:xfrm>
            <a:off x="210203" y="6761580"/>
            <a:ext cx="1900894" cy="2123659"/>
          </a:xfrm>
          <a:prstGeom prst="roundRect">
            <a:avLst>
              <a:gd name="adj" fmla="val 1351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Rectángulo redondeado 35"/>
          <p:cNvSpPr/>
          <p:nvPr/>
        </p:nvSpPr>
        <p:spPr>
          <a:xfrm>
            <a:off x="2454494" y="6755936"/>
            <a:ext cx="1900894" cy="2123659"/>
          </a:xfrm>
          <a:prstGeom prst="roundRect">
            <a:avLst>
              <a:gd name="adj" fmla="val 1351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Rectángulo redondeado 36"/>
          <p:cNvSpPr/>
          <p:nvPr/>
        </p:nvSpPr>
        <p:spPr>
          <a:xfrm>
            <a:off x="4698785" y="6755937"/>
            <a:ext cx="1900894" cy="2123659"/>
          </a:xfrm>
          <a:prstGeom prst="roundRect">
            <a:avLst>
              <a:gd name="adj" fmla="val 1351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CuadroTexto 37"/>
          <p:cNvSpPr txBox="1"/>
          <p:nvPr/>
        </p:nvSpPr>
        <p:spPr>
          <a:xfrm>
            <a:off x="210203" y="7040495"/>
            <a:ext cx="1900894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9999"/>
              </a:buClr>
              <a:buFont typeface="Wingdings" panose="05000000000000000000" pitchFamily="2" charset="2"/>
              <a:buChar char="v"/>
            </a:pPr>
            <a:r>
              <a:rPr lang="es-419" sz="1250" dirty="0" smtClean="0"/>
              <a:t>En esta sección, </a:t>
            </a:r>
            <a:r>
              <a:rPr lang="es-419" sz="1250" dirty="0" smtClean="0"/>
              <a:t> podrás enviar a tratamiento en SIC a las </a:t>
            </a:r>
            <a:r>
              <a:rPr lang="es-419" sz="1250" dirty="0" smtClean="0"/>
              <a:t>personas confirmadas con obesidad, </a:t>
            </a:r>
            <a:r>
              <a:rPr lang="es-419" sz="1250" smtClean="0"/>
              <a:t>diabetes </a:t>
            </a:r>
            <a:r>
              <a:rPr lang="es-419" sz="1250" smtClean="0"/>
              <a:t>y/o </a:t>
            </a:r>
            <a:r>
              <a:rPr lang="es-419" sz="1250" dirty="0" smtClean="0"/>
              <a:t>hipertensión.</a:t>
            </a:r>
            <a:endParaRPr lang="es-419" sz="1250" dirty="0" smtClean="0"/>
          </a:p>
        </p:txBody>
      </p:sp>
      <p:sp>
        <p:nvSpPr>
          <p:cNvPr id="39" name="CuadroTexto 38"/>
          <p:cNvSpPr txBox="1"/>
          <p:nvPr/>
        </p:nvSpPr>
        <p:spPr>
          <a:xfrm>
            <a:off x="2454494" y="7040495"/>
            <a:ext cx="1900894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9999"/>
              </a:buClr>
              <a:buFont typeface="Wingdings" panose="05000000000000000000" pitchFamily="2" charset="2"/>
              <a:buChar char="v"/>
            </a:pPr>
            <a:r>
              <a:rPr lang="es-419" sz="1250" dirty="0" smtClean="0"/>
              <a:t>En este reporte, verás el estatus de las personas que ya se enviaron a SIC para seguimiento, con obesidad, diabetes o hipertensión.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4698785" y="7040495"/>
            <a:ext cx="191117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9999"/>
              </a:buClr>
              <a:buFont typeface="Wingdings" panose="05000000000000000000" pitchFamily="2" charset="2"/>
              <a:buChar char="v"/>
            </a:pPr>
            <a:r>
              <a:rPr lang="es-419" sz="1250" dirty="0" smtClean="0"/>
              <a:t>Este reporte es para visualizar el estatus de las personas que NO se enviaron a SIC</a:t>
            </a:r>
          </a:p>
        </p:txBody>
      </p:sp>
    </p:spTree>
    <p:extLst>
      <p:ext uri="{BB962C8B-B14F-4D97-AF65-F5344CB8AC3E}">
        <p14:creationId xmlns:p14="http://schemas.microsoft.com/office/powerpoint/2010/main" val="423944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1298</TotalTime>
  <Words>240</Words>
  <Application>Microsoft Office PowerPoint</Application>
  <PresentationFormat>Presentación en pantalla (4:3)</PresentationFormat>
  <Paragraphs>46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Barlow Semi Condensed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 Belmont Morales</dc:creator>
  <cp:lastModifiedBy>Lorena Suárez Idueta</cp:lastModifiedBy>
  <cp:revision>47</cp:revision>
  <cp:lastPrinted>2018-06-27T21:05:09Z</cp:lastPrinted>
  <dcterms:created xsi:type="dcterms:W3CDTF">2018-06-08T13:37:06Z</dcterms:created>
  <dcterms:modified xsi:type="dcterms:W3CDTF">2019-01-29T21:59:29Z</dcterms:modified>
</cp:coreProperties>
</file>